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33" d="100"/>
          <a:sy n="33" d="100"/>
        </p:scale>
        <p:origin x="192" y="-660"/>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3/21/2025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439865" y="6818349"/>
            <a:ext cx="25923875" cy="1968504"/>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vi-VN" sz="6600" b="1" dirty="0"/>
              <a:t>Đề tài</a:t>
            </a:r>
            <a:r>
              <a:rPr lang="en-US" sz="6600" b="1" dirty="0"/>
              <a:t>: </a:t>
            </a:r>
            <a:r>
              <a:rPr lang="en-US" sz="6600" b="1" i="0" dirty="0">
                <a:solidFill>
                  <a:srgbClr val="081B3A"/>
                </a:solidFill>
                <a:effectLst/>
                <a:latin typeface="SegoeuiPc"/>
              </a:rPr>
              <a:t>New Age House</a:t>
            </a:r>
            <a:endParaRPr lang="en-US" sz="6600" b="1" dirty="0"/>
          </a:p>
        </p:txBody>
      </p:sp>
      <p:sp>
        <p:nvSpPr>
          <p:cNvPr id="6" name="Rectangle 5">
            <a:extLst>
              <a:ext uri="{FF2B5EF4-FFF2-40B4-BE49-F238E27FC236}">
                <a16:creationId xmlns:a16="http://schemas.microsoft.com/office/drawing/2014/main" id="{FDB71301-74E9-3D33-787D-882C46CB1337}"/>
              </a:ext>
            </a:extLst>
          </p:cNvPr>
          <p:cNvSpPr/>
          <p:nvPr/>
        </p:nvSpPr>
        <p:spPr>
          <a:xfrm>
            <a:off x="4773706" y="8900202"/>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3599" b="1" dirty="0"/>
              <a:t>Bùi Thị Ngọc Xương,Triệu Vũ Hà My, Nguyễn Thành Phong, Phạm Văn Đạt.</a:t>
            </a:r>
          </a:p>
          <a:p>
            <a:pPr algn="ctr"/>
            <a:r>
              <a:rPr lang="vi-VN" sz="3599" b="1" i="1" dirty="0">
                <a:latin typeface="Calibri" panose="020F0502020204030204" pitchFamily="34" charset="0"/>
                <a:ea typeface="Calibri" panose="020F0502020204030204" pitchFamily="34" charset="0"/>
                <a:cs typeface="Calibri" panose="020F0502020204030204" pitchFamily="34" charset="0"/>
              </a:rPr>
              <a:t>Giảng viên hướng dẫn: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ThS</a:t>
            </a:r>
            <a:r>
              <a:rPr lang="en-US"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a:t>
            </a:r>
            <a:r>
              <a:rPr lang="en-US"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Lê Trung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Hiếu, KS.Nguyễn </a:t>
            </a:r>
            <a:r>
              <a:rPr lang="vi-VN" sz="3600" b="1" i="0">
                <a:solidFill>
                  <a:srgbClr val="0A0A0A"/>
                </a:solidFill>
                <a:effectLst/>
                <a:latin typeface="Calibri" panose="020F0502020204030204" pitchFamily="34" charset="0"/>
                <a:ea typeface="Calibri" panose="020F0502020204030204" pitchFamily="34" charset="0"/>
                <a:cs typeface="Calibri" panose="020F0502020204030204" pitchFamily="34" charset="0"/>
              </a:rPr>
              <a:t>Thái Khánh</a:t>
            </a:r>
            <a:endParaRPr lang="en-US" sz="3599" b="1" dirty="0"/>
          </a:p>
        </p:txBody>
      </p:sp>
      <p:sp>
        <p:nvSpPr>
          <p:cNvPr id="7" name="Rectangle 6">
            <a:extLst>
              <a:ext uri="{FF2B5EF4-FFF2-40B4-BE49-F238E27FC236}">
                <a16:creationId xmlns:a16="http://schemas.microsoft.com/office/drawing/2014/main" id="{C5866BCA-6519-4A04-49D6-16F03CF06786}"/>
              </a:ext>
            </a:extLst>
          </p:cNvPr>
          <p:cNvSpPr/>
          <p:nvPr/>
        </p:nvSpPr>
        <p:spPr>
          <a:xfrm>
            <a:off x="5065907" y="9187045"/>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3199" i="1" dirty="0"/>
              <a:t>Đại học Đại Nam,Hà Nội,Việt Nam</a:t>
            </a:r>
            <a:endParaRPr lang="en-US" sz="3199" i="1" dirty="0"/>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1" y="12668070"/>
            <a:ext cx="9074187" cy="7764226"/>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nSpc>
                <a:spcPct val="80000"/>
              </a:lnSpc>
            </a:pPr>
            <a:r>
              <a:rPr lang="vi-VN" sz="3200" dirty="0"/>
              <a:t> Nhà thông minh (Smart Home) là một hệ thống tự động hóa giúp quản lý và điều khiển các thiết bị trong gia đình thông qua công nghệ IoT, cảm biến và trí tuệ nhân tạo. Hệ thống này mang đến sự tiện lợi, tiết kiệm năng lượng và tăng cường an ninh cho người dùng.</a:t>
            </a:r>
            <a:endParaRPr lang="vi-VN" altLang="en-US" sz="3200" dirty="0">
              <a:latin typeface="Arial" panose="020B0604020202020204" pitchFamily="34" charset="0"/>
              <a:cs typeface="Arial" panose="020B0604020202020204" pitchFamily="34" charset="0"/>
            </a:endParaRPr>
          </a:p>
          <a:p>
            <a:pPr>
              <a:buNone/>
            </a:pPr>
            <a:r>
              <a:rPr lang="vi-VN" altLang="en-US" sz="4000" dirty="0">
                <a:latin typeface="Arial" panose="020B0604020202020204" pitchFamily="34" charset="0"/>
                <a:cs typeface="Arial" panose="020B0604020202020204" pitchFamily="34" charset="0"/>
              </a:rPr>
              <a:t> </a:t>
            </a:r>
            <a:r>
              <a:rPr lang="vi-VN" sz="3200" b="1" dirty="0"/>
              <a:t>Các chức năng chính:</a:t>
            </a:r>
            <a:endParaRPr lang="vi-VN" sz="3200" dirty="0"/>
          </a:p>
          <a:p>
            <a:pPr>
              <a:buFont typeface="+mj-lt"/>
              <a:buAutoNum type="arabicPeriod"/>
            </a:pPr>
            <a:r>
              <a:rPr lang="vi-VN" sz="3200" b="1" dirty="0"/>
              <a:t>Mở cửa tự động</a:t>
            </a:r>
            <a:r>
              <a:rPr lang="vi-VN" sz="3200" dirty="0"/>
              <a:t>.</a:t>
            </a:r>
          </a:p>
          <a:p>
            <a:pPr>
              <a:buFont typeface="+mj-lt"/>
              <a:buAutoNum type="arabicPeriod"/>
            </a:pPr>
            <a:r>
              <a:rPr lang="vi-VN" sz="3200" b="1" dirty="0"/>
              <a:t>Đóng cửa sổ trời khi mưa.</a:t>
            </a:r>
          </a:p>
          <a:p>
            <a:pPr>
              <a:buFont typeface="+mj-lt"/>
              <a:buAutoNum type="arabicPeriod"/>
            </a:pPr>
            <a:r>
              <a:rPr lang="vi-VN" sz="3200" b="1" dirty="0"/>
              <a:t>Bật đèn theo chuyển động</a:t>
            </a:r>
            <a:r>
              <a:rPr lang="vi-VN" sz="3200" dirty="0"/>
              <a:t>.</a:t>
            </a:r>
          </a:p>
          <a:p>
            <a:pPr>
              <a:buFont typeface="+mj-lt"/>
              <a:buAutoNum type="arabicPeriod"/>
            </a:pPr>
            <a:r>
              <a:rPr lang="vi-VN" sz="3200" b="1" dirty="0"/>
              <a:t>Cảnh báo rò rỉ khí gas và cháy</a:t>
            </a:r>
            <a:r>
              <a:rPr lang="vi-VN" sz="3200" dirty="0"/>
              <a:t>: Cảm biến phát hiện nguy cơ, kích hoạt còi báo động và gửi cảnh báo từ xa.</a:t>
            </a:r>
          </a:p>
          <a:p>
            <a:r>
              <a:rPr lang="vi-VN" sz="3200" b="1" dirty="0"/>
              <a:t>Hệ thống giúp tăng cường an ninh, tiết kiệm năng lượng và thuận tiện trong sinh hoạt. </a:t>
            </a:r>
            <a:r>
              <a:rPr lang="en-US" sz="3200" b="1" dirty="0"/>
              <a:t>🚀</a:t>
            </a:r>
            <a:endParaRPr lang="vi-VN" sz="3200" b="1" dirty="0"/>
          </a:p>
          <a:p>
            <a:pPr>
              <a:lnSpc>
                <a:spcPct val="80000"/>
              </a:lnSpc>
            </a:pPr>
            <a:endParaRPr lang="vi-VN" altLang="en-US" sz="40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en-US" altLang="en-US" sz="32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59755"/>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Giới thiệu</a:t>
            </a:r>
            <a:endParaRPr lang="en-US" sz="5399" b="1" dirty="0">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474088" y="21564001"/>
            <a:ext cx="9081363"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indent="0">
              <a:lnSpc>
                <a:spcPct val="80000"/>
              </a:lnSpc>
              <a:buNone/>
            </a:pPr>
            <a:r>
              <a:rPr lang="vi-VN" sz="3200" b="1" dirty="0">
                <a:latin typeface="Arial" panose="020B0604020202020204" pitchFamily="34" charset="0"/>
                <a:cs typeface="Arial" panose="020B0604020202020204" pitchFamily="34" charset="0"/>
              </a:rPr>
              <a:t>Phương Pháp Triển Khai Nhà Thông Minh Theo Hệ Thống Kết Nố</a:t>
            </a:r>
            <a:r>
              <a:rPr lang="en-US" sz="3200" b="1" dirty="0" err="1">
                <a:latin typeface="Arial" panose="020B0604020202020204" pitchFamily="34" charset="0"/>
                <a:cs typeface="Arial" panose="020B0604020202020204" pitchFamily="34" charset="0"/>
              </a:rPr>
              <a:t>i</a:t>
            </a:r>
            <a:endParaRPr lang="vi-VN" sz="3200" b="1" dirty="0">
              <a:latin typeface="Arial" panose="020B0604020202020204" pitchFamily="34" charset="0"/>
              <a:cs typeface="Arial" panose="020B0604020202020204" pitchFamily="34" charset="0"/>
            </a:endParaRPr>
          </a:p>
          <a:p>
            <a:pPr marL="0" indent="0">
              <a:lnSpc>
                <a:spcPct val="80000"/>
              </a:lnSpc>
              <a:buNone/>
            </a:pPr>
            <a:endParaRPr lang="en-US" sz="3200" b="1" dirty="0">
              <a:latin typeface="Arial" panose="020B0604020202020204" pitchFamily="34" charset="0"/>
              <a:cs typeface="Arial" panose="020B0604020202020204" pitchFamily="34" charset="0"/>
            </a:endParaRPr>
          </a:p>
          <a:p>
            <a:pPr marL="0" indent="0">
              <a:lnSpc>
                <a:spcPct val="80000"/>
              </a:lnSpc>
              <a:buNone/>
            </a:pPr>
            <a:r>
              <a:rPr lang="vi-VN" altLang="en-US" sz="3200" b="1" dirty="0">
                <a:latin typeface="Arial" panose="020B0604020202020204" pitchFamily="34" charset="0"/>
                <a:cs typeface="Arial" panose="020B0604020202020204" pitchFamily="34" charset="0"/>
              </a:rPr>
              <a:t>Hệ Thống Có Dây (Wired Smart Home)</a:t>
            </a:r>
            <a:endParaRPr lang="en-US" altLang="en-US" sz="3200" b="1"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Nguyên lý: Sử dụng dây cáp mạng hoặc cáp điện để kết nối tất cả thiết bị với bộ điều khiển trung tâm.</a:t>
            </a:r>
          </a:p>
          <a:p>
            <a:pPr>
              <a:lnSpc>
                <a:spcPct val="80000"/>
              </a:lnSpc>
            </a:pPr>
            <a:endParaRPr lang="en-US" altLang="en-US" sz="3200"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Độ ổn định cao, không bị nhiễu sóng.Bảo mật tốt hơn so với hệ thống không dây.Thích hợp cho các hệ thống lớn, yêu cầu độ tin cậy cao.</a:t>
            </a:r>
          </a:p>
          <a:p>
            <a:pPr>
              <a:lnSpc>
                <a:spcPct val="80000"/>
              </a:lnSpc>
            </a:pPr>
            <a:endParaRPr lang="vi-VN" altLang="en-US" sz="3200" dirty="0">
              <a:latin typeface="Arial" panose="020B0604020202020204" pitchFamily="34" charset="0"/>
              <a:cs typeface="Arial" panose="020B0604020202020204" pitchFamily="34" charset="0"/>
            </a:endParaRPr>
          </a:p>
          <a:p>
            <a:pPr>
              <a:buNone/>
            </a:pPr>
            <a:r>
              <a:rPr lang="en-US" sz="3200" b="1" dirty="0" err="1"/>
              <a:t>Hệ</a:t>
            </a:r>
            <a:r>
              <a:rPr lang="en-US" sz="3200" b="1" dirty="0"/>
              <a:t> </a:t>
            </a:r>
            <a:r>
              <a:rPr lang="en-US" sz="3200" b="1" dirty="0" err="1"/>
              <a:t>Thống</a:t>
            </a:r>
            <a:r>
              <a:rPr lang="en-US" sz="3200" b="1" dirty="0"/>
              <a:t> AI </a:t>
            </a:r>
            <a:r>
              <a:rPr lang="en-US" sz="3200" b="1" dirty="0" err="1"/>
              <a:t>Điều</a:t>
            </a:r>
            <a:r>
              <a:rPr lang="en-US" sz="3200" b="1" dirty="0"/>
              <a:t> </a:t>
            </a:r>
            <a:r>
              <a:rPr lang="en-US" sz="3200" b="1" dirty="0" err="1"/>
              <a:t>Khiển</a:t>
            </a:r>
            <a:r>
              <a:rPr lang="en-US" sz="3200" b="1" dirty="0"/>
              <a:t> </a:t>
            </a:r>
            <a:r>
              <a:rPr lang="en-US" sz="3200" b="1" dirty="0" err="1"/>
              <a:t>Đèn</a:t>
            </a:r>
            <a:r>
              <a:rPr lang="en-US" sz="3200" b="1" dirty="0"/>
              <a:t> </a:t>
            </a:r>
            <a:r>
              <a:rPr lang="en-US" sz="3200" b="1" dirty="0" err="1"/>
              <a:t>Bằng</a:t>
            </a:r>
            <a:r>
              <a:rPr lang="en-US" sz="3200" b="1" dirty="0"/>
              <a:t> </a:t>
            </a:r>
            <a:r>
              <a:rPr lang="en-US" sz="3200" b="1" dirty="0" err="1"/>
              <a:t>Giọng</a:t>
            </a:r>
            <a:r>
              <a:rPr lang="en-US" sz="3200" b="1" dirty="0"/>
              <a:t> Nói</a:t>
            </a:r>
            <a:endParaRPr lang="en-US" sz="3200" dirty="0"/>
          </a:p>
          <a:p>
            <a:r>
              <a:rPr lang="en-US" sz="3200" dirty="0" err="1"/>
              <a:t>Hệ</a:t>
            </a:r>
            <a:r>
              <a:rPr lang="en-US" sz="3200" dirty="0"/>
              <a:t> </a:t>
            </a:r>
            <a:r>
              <a:rPr lang="en-US" sz="3200" dirty="0" err="1"/>
              <a:t>thống</a:t>
            </a:r>
            <a:r>
              <a:rPr lang="en-US" sz="3200" dirty="0"/>
              <a:t> </a:t>
            </a:r>
            <a:r>
              <a:rPr lang="en-US" sz="3200" dirty="0" err="1"/>
              <a:t>sử</a:t>
            </a:r>
            <a:r>
              <a:rPr lang="en-US" sz="3200" dirty="0"/>
              <a:t> </a:t>
            </a:r>
            <a:r>
              <a:rPr lang="en-US" sz="3200" dirty="0" err="1"/>
              <a:t>dụng</a:t>
            </a:r>
            <a:r>
              <a:rPr lang="en-US" sz="3200" dirty="0"/>
              <a:t> AI </a:t>
            </a:r>
            <a:r>
              <a:rPr lang="en-US" sz="3200" dirty="0" err="1"/>
              <a:t>để</a:t>
            </a:r>
            <a:r>
              <a:rPr lang="en-US" sz="3200" dirty="0"/>
              <a:t> </a:t>
            </a:r>
            <a:r>
              <a:rPr lang="en-US" sz="3200" dirty="0" err="1"/>
              <a:t>nhận</a:t>
            </a:r>
            <a:r>
              <a:rPr lang="en-US" sz="3200" dirty="0"/>
              <a:t> </a:t>
            </a:r>
            <a:r>
              <a:rPr lang="en-US" sz="3200" dirty="0" err="1"/>
              <a:t>diện</a:t>
            </a:r>
            <a:r>
              <a:rPr lang="en-US" sz="3200" dirty="0"/>
              <a:t> </a:t>
            </a:r>
            <a:r>
              <a:rPr lang="en-US" sz="3200" dirty="0" err="1"/>
              <a:t>giọng</a:t>
            </a:r>
            <a:r>
              <a:rPr lang="en-US" sz="3200" dirty="0"/>
              <a:t> </a:t>
            </a:r>
            <a:r>
              <a:rPr lang="en-US" sz="3200" dirty="0" err="1"/>
              <a:t>nói</a:t>
            </a:r>
            <a:r>
              <a:rPr lang="en-US" sz="3200" dirty="0"/>
              <a:t> </a:t>
            </a:r>
            <a:r>
              <a:rPr lang="en-US" sz="3200" dirty="0" err="1"/>
              <a:t>và</a:t>
            </a:r>
            <a:r>
              <a:rPr lang="en-US" sz="3200" dirty="0"/>
              <a:t> </a:t>
            </a:r>
            <a:r>
              <a:rPr lang="en-US" sz="3200" dirty="0" err="1"/>
              <a:t>điều</a:t>
            </a:r>
            <a:r>
              <a:rPr lang="en-US" sz="3200" dirty="0"/>
              <a:t> </a:t>
            </a:r>
            <a:r>
              <a:rPr lang="en-US" sz="3200" dirty="0" err="1"/>
              <a:t>khiển</a:t>
            </a:r>
            <a:r>
              <a:rPr lang="en-US" sz="3200" dirty="0"/>
              <a:t> </a:t>
            </a:r>
            <a:r>
              <a:rPr lang="en-US" sz="3200" dirty="0" err="1"/>
              <a:t>đèn</a:t>
            </a:r>
            <a:r>
              <a:rPr lang="en-US" sz="3200" dirty="0"/>
              <a:t> qua ESP8266, </a:t>
            </a:r>
            <a:r>
              <a:rPr lang="en-US" sz="3200" dirty="0" err="1"/>
              <a:t>hỗ</a:t>
            </a:r>
            <a:r>
              <a:rPr lang="en-US" sz="3200" dirty="0"/>
              <a:t> </a:t>
            </a:r>
            <a:r>
              <a:rPr lang="en-US" sz="3200" dirty="0" err="1"/>
              <a:t>trợ</a:t>
            </a:r>
            <a:r>
              <a:rPr lang="en-US" sz="3200" dirty="0"/>
              <a:t> </a:t>
            </a:r>
            <a:r>
              <a:rPr lang="en-US" sz="3200" dirty="0" err="1"/>
              <a:t>nhà</a:t>
            </a:r>
            <a:r>
              <a:rPr lang="en-US" sz="3200" dirty="0"/>
              <a:t> </a:t>
            </a:r>
            <a:r>
              <a:rPr lang="en-US" sz="3200" dirty="0" err="1"/>
              <a:t>thông</a:t>
            </a:r>
            <a:r>
              <a:rPr lang="en-US" sz="3200" dirty="0"/>
              <a:t> </a:t>
            </a:r>
            <a:r>
              <a:rPr lang="en-US" sz="3200" dirty="0" err="1"/>
              <a:t>minh</a:t>
            </a: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marL="0" indent="0">
              <a:lnSpc>
                <a:spcPct val="80000"/>
              </a:lnSpc>
              <a:buNone/>
            </a:pPr>
            <a:r>
              <a:rPr lang="vi-VN" altLang="en-US" sz="3200" b="1" dirty="0">
                <a:latin typeface="Arial" panose="020B0604020202020204" pitchFamily="34" charset="0"/>
                <a:cs typeface="Arial" panose="020B0604020202020204" pitchFamily="34" charset="0"/>
              </a:rPr>
              <a:t> Hệ Thống Không Dây (Wireless Smart Home)</a:t>
            </a:r>
            <a:endParaRPr lang="en-US" altLang="en-US" sz="3200" b="1"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Nguyên lý: Sử dụng Wi-Fi, Bluetooth để kết nối các thiết bị.</a:t>
            </a:r>
          </a:p>
          <a:p>
            <a:pPr>
              <a:lnSpc>
                <a:spcPct val="80000"/>
              </a:lnSpc>
            </a:pPr>
            <a:endParaRPr lang="en-US" altLang="en-US" sz="3200"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Dễ dàng cài đặt, không cần đi dây.Linh hoạt, có thể mở rộng hệ thống bất cứ lúc nào.Chi phí thấp hơn so với hệ thống có dây.</a:t>
            </a:r>
          </a:p>
          <a:p>
            <a:pPr>
              <a:lnSpc>
                <a:spcPct val="80000"/>
              </a:lnSpc>
            </a:pPr>
            <a:endParaRPr lang="vi-VN" altLang="en-US" sz="3200" dirty="0">
              <a:latin typeface="Arial" panose="020B0604020202020204" pitchFamily="34" charset="0"/>
              <a:cs typeface="Arial" panose="020B0604020202020204" pitchFamily="34" charset="0"/>
            </a:endParaRPr>
          </a:p>
          <a:p>
            <a:pPr marL="0" indent="0">
              <a:lnSpc>
                <a:spcPct val="100000"/>
              </a:lnSpc>
              <a:buNone/>
            </a:pPr>
            <a:endParaRPr lang="vi-VN" sz="3200" b="1" dirty="0"/>
          </a:p>
          <a:p>
            <a:pPr marL="0" indent="0">
              <a:lnSpc>
                <a:spcPct val="100000"/>
              </a:lnSpc>
              <a:buNone/>
            </a:pPr>
            <a:r>
              <a:rPr lang="en-US" sz="3200" b="1" dirty="0"/>
              <a: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Khiển</a:t>
            </a:r>
            <a:r>
              <a:rPr lang="en-US" sz="3200" b="1" dirty="0"/>
              <a:t> </a:t>
            </a:r>
            <a:r>
              <a:rPr lang="en-US" sz="3200" b="1" dirty="0" err="1"/>
              <a:t>Tập</a:t>
            </a:r>
            <a:r>
              <a:rPr lang="en-US" sz="3200" b="1" dirty="0"/>
              <a:t> Trung (Centralized System)</a:t>
            </a:r>
          </a:p>
          <a:p>
            <a:pPr>
              <a:lnSpc>
                <a:spcPct val="100000"/>
              </a:lnSpc>
            </a:pPr>
            <a:r>
              <a:rPr lang="vi-VN" sz="3200" dirty="0"/>
              <a:t>Nguyên lý: Tất cả thiết bị thông minh trong nhà được điều khiển qua một bộ điều khiển trung tâm (Smart Hub).Dễ dàng kiểm soát toàn bộ hệ thống</a:t>
            </a:r>
          </a:p>
          <a:p>
            <a:pPr>
              <a:lnSpc>
                <a:spcPct val="100000"/>
              </a:lnSpc>
            </a:pPr>
            <a:endParaRPr lang="vi-VN" sz="3200" dirty="0"/>
          </a:p>
          <a:p>
            <a:pPr>
              <a:lnSpc>
                <a:spcPct val="100000"/>
              </a:lnSpc>
            </a:pPr>
            <a:endParaRPr lang="vi-VN" sz="3200" dirty="0"/>
          </a:p>
          <a:p>
            <a:pPr marL="0" indent="0">
              <a:lnSpc>
                <a:spcPct val="100000"/>
              </a:lnSpc>
              <a:buNone/>
            </a:pPr>
            <a:r>
              <a:rPr lang="vi-VN" sz="3200" b="1" dirty="0"/>
              <a:t> Hệ Thống Điều Khiển Phi Tập Trung</a:t>
            </a:r>
            <a:endParaRPr lang="en-US" sz="3200" b="1" dirty="0"/>
          </a:p>
          <a:p>
            <a:pPr>
              <a:lnSpc>
                <a:spcPct val="100000"/>
              </a:lnSpc>
            </a:pPr>
            <a:r>
              <a:rPr lang="vi-VN" sz="3200" dirty="0"/>
              <a:t>Nguyên lý: Các thiết bị thông minh hoạt động độc lập hoặc giao tiếp trực tiếp với nhau mà không cần trung tâm.</a:t>
            </a:r>
            <a:endParaRPr lang="en-US" sz="3200" dirty="0"/>
          </a:p>
          <a:p>
            <a:pPr>
              <a:lnSpc>
                <a:spcPct val="100000"/>
              </a:lnSpc>
            </a:pPr>
            <a:r>
              <a:rPr lang="vi-VN" sz="3200" dirty="0"/>
              <a:t>Hệ thống linh hoạt, không bị ảnh hưởng nếu một thiết bị gặp sự cố.Dễ dàng mở rộng.</a:t>
            </a:r>
            <a:endParaRPr lang="en-US" sz="3200" dirty="0"/>
          </a:p>
          <a:p>
            <a:pPr marL="0" indent="0">
              <a:lnSpc>
                <a:spcPct val="100000"/>
              </a:lnSpc>
              <a:buNone/>
            </a:pPr>
            <a:endParaRPr lang="vi-VN" sz="3200" b="1" dirty="0"/>
          </a:p>
          <a:p>
            <a:pPr>
              <a:lnSpc>
                <a:spcPct val="100000"/>
              </a:lnSpc>
            </a:pPr>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eaLnBrk="1" hangingPunct="1"/>
            <a:r>
              <a:rPr lang="en-US" sz="3000" b="1" dirty="0" err="1">
                <a:latin typeface="Calibri" pitchFamily="34" charset="0"/>
              </a:rPr>
              <a:t>CoAtNet</a:t>
            </a:r>
            <a:r>
              <a:rPr lang="en-US" sz="3000" b="1" dirty="0">
                <a:latin typeface="Calibri" pitchFamily="34" charset="0"/>
              </a:rPr>
              <a:t>-light: </a:t>
            </a:r>
            <a:r>
              <a:rPr lang="en-US" sz="3000" dirty="0" err="1">
                <a:latin typeface="+mn-lt"/>
              </a:rPr>
              <a:t>Im</a:t>
            </a:r>
            <a:r>
              <a:rPr lang="en-US" sz="3000" dirty="0" err="1">
                <a:latin typeface="Calibri" pitchFamily="34" charset="0"/>
              </a:rPr>
              <a:t>provin</a:t>
            </a:r>
            <a:r>
              <a:rPr lang="en-US" sz="3000" dirty="0">
                <a:latin typeface="Calibri" pitchFamily="34" charset="0"/>
              </a:rPr>
              <a:t> the speed and reduce number of parameter of the model:</a:t>
            </a:r>
            <a:endParaRPr lang="en-US" sz="3000" b="1" dirty="0">
              <a:latin typeface="Calibri" pitchFamily="34" charset="0"/>
            </a:endParaRPr>
          </a:p>
          <a:p>
            <a:pPr algn="ctr" eaLnBrk="1" hangingPunct="1"/>
            <a:endParaRPr lang="en-US" sz="3000" b="1" dirty="0">
              <a:latin typeface="Calibri" pitchFamily="34" charset="0"/>
            </a:endParaRPr>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15285"/>
            <a:ext cx="8667640" cy="1007349"/>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Kết quả</a:t>
            </a:r>
            <a:endParaRPr lang="en-US" sz="5399" b="1" dirty="0">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598730" y="21492992"/>
            <a:ext cx="8667640"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dirty="0">
              <a:latin typeface="Calibri" pitchFamily="34" charset="0"/>
            </a:endParaRPr>
          </a:p>
          <a:p>
            <a:pPr eaLnBrk="1" hangingPunct="1"/>
            <a:endParaRPr lang="en-US" sz="3000" dirty="0">
              <a:latin typeface="Calibri" pitchFamily="34" charset="0"/>
            </a:endParaRPr>
          </a:p>
          <a:p>
            <a:pPr marL="457200" indent="-457200" eaLnBrk="1" hangingPunct="1">
              <a:buAutoNum type="arabicPeriod"/>
            </a:pPr>
            <a:r>
              <a:rPr lang="vi-VN" sz="3200" b="1" dirty="0"/>
              <a:t>Mở cửa tự động</a:t>
            </a:r>
            <a:r>
              <a:rPr lang="en-US" sz="3200" dirty="0"/>
              <a:t>: </a:t>
            </a:r>
            <a:r>
              <a:rPr lang="vi-VN" sz="3200" dirty="0"/>
              <a:t>cảm biến hồng ngoại giúp mở cửa nhanh chóng và an toàn.</a:t>
            </a:r>
          </a:p>
          <a:p>
            <a:pPr marL="457200" indent="-457200" eaLnBrk="1" hangingPunct="1">
              <a:buAutoNum type="arabicPeriod"/>
            </a:pPr>
            <a:endParaRPr lang="vi-VN" sz="3200" dirty="0"/>
          </a:p>
          <a:p>
            <a:pPr marL="457200" indent="-457200" eaLnBrk="1" hangingPunct="1">
              <a:buAutoNum type="arabicPeriod"/>
            </a:pPr>
            <a:r>
              <a:rPr lang="vi-VN" sz="3200" b="1" dirty="0"/>
              <a:t>Đóng của sổ trời khi mưa</a:t>
            </a:r>
            <a:r>
              <a:rPr lang="vi-VN" sz="3200" dirty="0"/>
              <a:t>: cảm biến phát hiện nước,đóng cửa sổ trời khi có mưa.</a:t>
            </a:r>
          </a:p>
          <a:p>
            <a:pPr marL="457200" indent="-457200" eaLnBrk="1" hangingPunct="1">
              <a:buAutoNum type="arabicPeriod"/>
            </a:pPr>
            <a:endParaRPr lang="vi-VN" sz="3200" dirty="0"/>
          </a:p>
          <a:p>
            <a:pPr marL="514350" indent="-514350" eaLnBrk="1" hangingPunct="1">
              <a:buAutoNum type="arabicPeriod"/>
            </a:pPr>
            <a:r>
              <a:rPr lang="vi-VN" sz="3200" b="1" dirty="0">
                <a:latin typeface="Calibri" pitchFamily="34" charset="0"/>
              </a:rPr>
              <a:t>Bật đèn theo chuyển động</a:t>
            </a:r>
            <a:r>
              <a:rPr lang="vi-VN" sz="3200" dirty="0">
                <a:latin typeface="Calibri" pitchFamily="34" charset="0"/>
              </a:rPr>
              <a:t>: Cảm biến gia tốc kích hoạt đèn khi có người di chuyển</a:t>
            </a:r>
          </a:p>
          <a:p>
            <a:pPr marL="514350" indent="-514350" eaLnBrk="1" hangingPunct="1">
              <a:buAutoNum type="arabicPeriod"/>
            </a:pPr>
            <a:endParaRPr lang="vi-VN" sz="3200" dirty="0">
              <a:latin typeface="Calibri" pitchFamily="34" charset="0"/>
            </a:endParaRPr>
          </a:p>
          <a:p>
            <a:pPr marL="514350" indent="-514350" eaLnBrk="1" hangingPunct="1">
              <a:buAutoNum type="arabicPeriod"/>
            </a:pPr>
            <a:r>
              <a:rPr lang="vi-VN" sz="3200" b="1" dirty="0">
                <a:latin typeface="Calibri" pitchFamily="34" charset="0"/>
              </a:rPr>
              <a:t>Cảnh báo rò rỉ khí gas và cháy</a:t>
            </a:r>
            <a:r>
              <a:rPr lang="vi-VN" sz="3200" dirty="0">
                <a:latin typeface="Calibri" pitchFamily="34" charset="0"/>
              </a:rPr>
              <a:t>: Cảm biến phát hiện nguy cơ, kích hoạt còi báo động và gửi cảnh báo từ xa.</a:t>
            </a:r>
            <a:endParaRPr lang="en-US" sz="32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r>
              <a:rPr lang="vi-VN" sz="3000" b="1" dirty="0">
                <a:latin typeface="Calibri" pitchFamily="34" charset="0"/>
              </a:rPr>
              <a:t> v</a:t>
            </a:r>
            <a:endParaRPr lang="en-US" sz="3000" b="1" dirty="0">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65207"/>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Sơ đồ mô hình</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67982" y="21622634"/>
            <a:ext cx="9046224" cy="1877037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742886" lvl="1" indent="0" eaLnBrk="1" hangingPunct="1"/>
            <a:r>
              <a:rPr lang="vi-VN" sz="3600" b="1" dirty="0">
                <a:latin typeface="+mn-lt"/>
              </a:rPr>
              <a:t>Mở cửa bằng thẻ từ    Dóng cửa sổ</a:t>
            </a:r>
          </a:p>
          <a:p>
            <a:pPr eaLnBrk="1" hangingPunct="1"/>
            <a:r>
              <a:rPr lang="vi-VN" sz="3600" b="1" dirty="0">
                <a:latin typeface="+mn-lt"/>
              </a:rPr>
              <a:t>      và điện thoại                trời khi mưa</a:t>
            </a:r>
            <a:endParaRPr lang="en-US" sz="3600" b="1"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algn="ctr" eaLnBrk="1" hangingPunct="1"/>
            <a:endParaRPr lang="vi-VN" sz="3600" b="1" dirty="0">
              <a:latin typeface="+mn-lt"/>
            </a:endParaRPr>
          </a:p>
          <a:p>
            <a:pPr eaLnBrk="1" hangingPunct="1"/>
            <a:r>
              <a:rPr lang="vi-VN" sz="3600" b="1" dirty="0">
                <a:latin typeface="+mn-lt"/>
              </a:rPr>
              <a:t>Mở hệ thống đèn bằng giọng nói </a:t>
            </a:r>
            <a:endParaRPr lang="en-US" sz="3600" b="1"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742886" lvl="1" indent="0" eaLnBrk="1" hangingPunct="1"/>
            <a:endParaRPr lang="en-US" sz="3000" b="1" dirty="0">
              <a:latin typeface="+mn-lt"/>
            </a:endParaRPr>
          </a:p>
          <a:p>
            <a:pPr marL="742886" lvl="1" indent="0" eaLnBrk="1" hangingPunct="1"/>
            <a:endParaRPr lang="vi-VN" sz="3600" b="1" dirty="0">
              <a:latin typeface="+mn-lt"/>
            </a:endParaRPr>
          </a:p>
          <a:p>
            <a:pPr marL="742886" lvl="1" indent="0" eaLnBrk="1" hangingPunct="1"/>
            <a:r>
              <a:rPr lang="vi-VN" sz="3600" b="1" dirty="0">
                <a:latin typeface="+mn-lt"/>
              </a:rPr>
              <a:t>Hệ thống an toàn cảnh báo hỏa hoạn</a:t>
            </a:r>
            <a:endParaRPr lang="en-US" sz="36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eaLnBrk="1" hangingPunct="1"/>
            <a:endParaRPr lang="en-US" sz="3000" dirty="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25321"/>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Phương pháp đề xuất</a:t>
            </a:r>
            <a:endParaRPr lang="en-US" sz="5399" b="1" dirty="0">
              <a:solidFill>
                <a:schemeClr val="bg1"/>
              </a:solidFill>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39015" y="40975001"/>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Kết luận và hướng phát triển trong tương lai</a:t>
            </a:r>
            <a:endParaRPr lang="en-US" sz="5399" b="1" dirty="0">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539016" y="41973950"/>
            <a:ext cx="27841077" cy="2537599"/>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vi-VN" sz="2400" dirty="0"/>
              <a:t> </a:t>
            </a:r>
            <a:r>
              <a:rPr lang="vi-VN" sz="2800" b="1" dirty="0"/>
              <a:t>Kết luận</a:t>
            </a:r>
            <a:r>
              <a:rPr lang="vi-VN" sz="2400" dirty="0"/>
              <a:t>:</a:t>
            </a:r>
          </a:p>
          <a:p>
            <a:pPr>
              <a:buNone/>
            </a:pP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Hệ thống đã triển khai</a:t>
            </a:r>
            <a:r>
              <a:rPr lang="vi-VN" sz="2000" dirty="0">
                <a:latin typeface="Arial" panose="020B0604020202020204" pitchFamily="34" charset="0"/>
                <a:cs typeface="Arial" panose="020B0604020202020204" pitchFamily="34" charset="0"/>
              </a:rPr>
              <a:t>:</a:t>
            </a:r>
          </a:p>
          <a:p>
            <a:pPr>
              <a:buNone/>
            </a:pPr>
            <a:r>
              <a:rPr lang="vi-VN" sz="2000" b="1" dirty="0">
                <a:latin typeface="Arial" panose="020B0604020202020204" pitchFamily="34" charset="0"/>
                <a:cs typeface="Arial" panose="020B0604020202020204" pitchFamily="34" charset="0"/>
              </a:rPr>
              <a:t>Mở cửa ra vào</a:t>
            </a:r>
            <a:r>
              <a:rPr lang="vi-VN" sz="2000" dirty="0">
                <a:latin typeface="Arial" panose="020B0604020202020204" pitchFamily="34" charset="0"/>
                <a:cs typeface="Arial" panose="020B0604020202020204" pitchFamily="34" charset="0"/>
              </a:rPr>
              <a:t> bằng chip và điện thoại, tăng tính tiện lợi và an toàn.</a:t>
            </a:r>
            <a:r>
              <a:rPr lang="vi-VN" sz="2000" b="1" dirty="0">
                <a:latin typeface="Arial" panose="020B0604020202020204" pitchFamily="34" charset="0"/>
                <a:cs typeface="Arial" panose="020B0604020202020204" pitchFamily="34" charset="0"/>
              </a:rPr>
              <a:t>Tự động đóng cửa giếng trời khi mưa</a:t>
            </a:r>
            <a:r>
              <a:rPr lang="vi-VN" sz="2000" dirty="0">
                <a:latin typeface="Arial" panose="020B0604020202020204" pitchFamily="34" charset="0"/>
                <a:cs typeface="Arial" panose="020B0604020202020204" pitchFamily="34" charset="0"/>
              </a:rPr>
              <a:t>, giúp bảo vệ nội thất và ngăn rò rỉ nước.</a:t>
            </a:r>
            <a:br>
              <a:rPr lang="vi-VN"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Bật đèn tự động</a:t>
            </a:r>
            <a:r>
              <a:rPr lang="vi-VN" sz="2000" dirty="0">
                <a:latin typeface="Arial" panose="020B0604020202020204" pitchFamily="34" charset="0"/>
                <a:cs typeface="Arial" panose="020B0604020202020204" pitchFamily="34" charset="0"/>
              </a:rPr>
              <a:t> bằng cảm biến hồng ngoại, tiết kiệm điện năng và tiện lợi.</a:t>
            </a: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Cảnh báo rò rỉ gas và báo cháy</a:t>
            </a:r>
            <a:r>
              <a:rPr lang="vi-VN" sz="2000" dirty="0">
                <a:latin typeface="Arial" panose="020B0604020202020204" pitchFamily="34" charset="0"/>
                <a:cs typeface="Arial" panose="020B0604020202020204" pitchFamily="34" charset="0"/>
              </a:rPr>
              <a:t>, đảm bảo an toàn cho người dùng.Hệ thống hoạt động ổn định, giúp tiện nghi, an toàn và tối ưu hóa năng lượng trong ngôi nhà.</a:t>
            </a:r>
          </a:p>
          <a:p>
            <a:pPr>
              <a:buNone/>
            </a:pP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Hướng phát triển</a:t>
            </a:r>
            <a:r>
              <a:rPr lang="vi-VN" sz="2000" dirty="0">
                <a:latin typeface="Arial" panose="020B0604020202020204" pitchFamily="34" charset="0"/>
                <a:cs typeface="Arial" panose="020B0604020202020204" pitchFamily="34" charset="0"/>
              </a:rPr>
              <a:t>:</a:t>
            </a:r>
          </a:p>
          <a:p>
            <a:r>
              <a:rPr lang="vi-VN" sz="2000" b="1" dirty="0">
                <a:latin typeface="Arial" panose="020B0604020202020204" pitchFamily="34" charset="0"/>
                <a:cs typeface="Arial" panose="020B0604020202020204" pitchFamily="34" charset="0"/>
              </a:rPr>
              <a:t>Tích hợp AI &amp; IoT</a:t>
            </a:r>
            <a:r>
              <a:rPr lang="vi-VN" sz="2000" dirty="0">
                <a:latin typeface="Arial" panose="020B0604020202020204" pitchFamily="34" charset="0"/>
                <a:cs typeface="Arial" panose="020B0604020202020204" pitchFamily="34" charset="0"/>
              </a:rPr>
              <a:t>: Học thói quen người dùng.</a:t>
            </a:r>
            <a:r>
              <a:rPr lang="vi-VN" sz="2000" b="1" dirty="0">
                <a:latin typeface="Arial" panose="020B0604020202020204" pitchFamily="34" charset="0"/>
                <a:cs typeface="Arial" panose="020B0604020202020204" pitchFamily="34" charset="0"/>
              </a:rPr>
              <a:t>Điều khiển giọng nói</a:t>
            </a:r>
            <a:r>
              <a:rPr lang="vi-VN" sz="2000" dirty="0">
                <a:latin typeface="Arial" panose="020B0604020202020204" pitchFamily="34" charset="0"/>
                <a:cs typeface="Arial" panose="020B0604020202020204" pitchFamily="34" charset="0"/>
              </a:rPr>
              <a:t>: Google Assistant, Alexa.</a:t>
            </a:r>
            <a:r>
              <a:rPr lang="vi-VN" sz="2000" b="1" dirty="0">
                <a:latin typeface="Arial" panose="020B0604020202020204" pitchFamily="34" charset="0"/>
                <a:cs typeface="Arial" panose="020B0604020202020204" pitchFamily="34" charset="0"/>
              </a:rPr>
              <a:t>Camera thông minh</a:t>
            </a:r>
            <a:r>
              <a:rPr lang="vi-VN" sz="2000" dirty="0">
                <a:latin typeface="Arial" panose="020B0604020202020204" pitchFamily="34" charset="0"/>
                <a:cs typeface="Arial" panose="020B0604020202020204" pitchFamily="34" charset="0"/>
              </a:rPr>
              <a:t>: Phát hiện người lạ, cảnh báo xâm nhập.</a:t>
            </a:r>
          </a:p>
          <a:p>
            <a:r>
              <a:rPr lang="vi-VN" sz="2000" b="1" dirty="0">
                <a:latin typeface="Arial" panose="020B0604020202020204" pitchFamily="34" charset="0"/>
                <a:cs typeface="Arial" panose="020B0604020202020204" pitchFamily="34" charset="0"/>
              </a:rPr>
              <a:t>Quản lý năng lượng</a:t>
            </a:r>
            <a:r>
              <a:rPr lang="vi-VN" sz="2000" dirty="0">
                <a:latin typeface="Arial" panose="020B0604020202020204" pitchFamily="34" charset="0"/>
                <a:cs typeface="Arial" panose="020B0604020202020204" pitchFamily="34" charset="0"/>
              </a:rPr>
              <a:t>: Tối ưu hóa tiêu thụ điện.</a:t>
            </a:r>
          </a:p>
          <a:p>
            <a:pPr eaLnBrk="1" hangingPunct="1"/>
            <a:endParaRPr lang="en-US" sz="3000" dirty="0">
              <a:latin typeface="Calibri"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025147" y="28517129"/>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t>Mô hình nhà thông minh</a:t>
            </a:r>
            <a:endParaRPr lang="en-US" sz="2500" dirty="0"/>
          </a:p>
        </p:txBody>
      </p:sp>
      <p:sp>
        <p:nvSpPr>
          <p:cNvPr id="68" name="Rectangle: Rounded Corners 67">
            <a:extLst>
              <a:ext uri="{FF2B5EF4-FFF2-40B4-BE49-F238E27FC236}">
                <a16:creationId xmlns:a16="http://schemas.microsoft.com/office/drawing/2014/main" id="{4C6958EE-BF90-25A9-E1FF-D3D55CE9108F}"/>
              </a:ext>
            </a:extLst>
          </p:cNvPr>
          <p:cNvSpPr/>
          <p:nvPr/>
        </p:nvSpPr>
        <p:spPr>
          <a:xfrm>
            <a:off x="20103120" y="21662451"/>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t>Các chức năng đã hoàn thành của hệ thống</a:t>
            </a:r>
            <a:endParaRPr lang="en-US" sz="2500" dirty="0"/>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15282"/>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Các thành phần hệ thống</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408610" y="10752991"/>
            <a:ext cx="10262361" cy="646331"/>
          </a:xfrm>
          <a:prstGeom prst="rect">
            <a:avLst/>
          </a:prstGeom>
          <a:noFill/>
        </p:spPr>
        <p:txBody>
          <a:bodyPr wrap="none" rtlCol="0">
            <a:spAutoFit/>
          </a:bodyPr>
          <a:lstStyle/>
          <a:p>
            <a:r>
              <a:rPr lang="vi-VN" sz="3600" b="1" dirty="0"/>
              <a:t>Github</a:t>
            </a:r>
            <a:r>
              <a:rPr lang="en-US" sz="3600" b="1" dirty="0"/>
              <a:t>: </a:t>
            </a:r>
            <a:r>
              <a:rPr lang="en-US" sz="3600" dirty="0"/>
              <a:t>https://</a:t>
            </a:r>
            <a:r>
              <a:rPr lang="en-US" sz="3600" dirty="0" err="1"/>
              <a:t>github.com</a:t>
            </a:r>
            <a:r>
              <a:rPr lang="en-US" sz="3600" dirty="0"/>
              <a:t>/</a:t>
            </a:r>
            <a:r>
              <a:rPr lang="en-US" sz="3600" dirty="0" err="1"/>
              <a:t>xuong254</a:t>
            </a:r>
            <a:r>
              <a:rPr lang="en-US" sz="3600" dirty="0"/>
              <a:t>/</a:t>
            </a:r>
            <a:r>
              <a:rPr lang="en-US" sz="3600" dirty="0" err="1"/>
              <a:t>BTL_AI-IOT.git</a:t>
            </a:r>
            <a:endParaRPr lang="en-US" sz="3600" dirty="0"/>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5744"/>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0631"/>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pic>
        <p:nvPicPr>
          <p:cNvPr id="26" name="Picture 25">
            <a:extLst>
              <a:ext uri="{FF2B5EF4-FFF2-40B4-BE49-F238E27FC236}">
                <a16:creationId xmlns:a16="http://schemas.microsoft.com/office/drawing/2014/main" id="{B32DE3F2-B445-DE6C-2FDA-08F8D5B01429}"/>
              </a:ext>
            </a:extLst>
          </p:cNvPr>
          <p:cNvPicPr>
            <a:picLocks noChangeAspect="1"/>
          </p:cNvPicPr>
          <p:nvPr/>
        </p:nvPicPr>
        <p:blipFill>
          <a:blip r:embed="rId3"/>
          <a:stretch>
            <a:fillRect/>
          </a:stretch>
        </p:blipFill>
        <p:spPr>
          <a:xfrm>
            <a:off x="10045021" y="13353642"/>
            <a:ext cx="17876103" cy="6679946"/>
          </a:xfrm>
          <a:prstGeom prst="rect">
            <a:avLst/>
          </a:prstGeom>
        </p:spPr>
      </p:pic>
      <p:pic>
        <p:nvPicPr>
          <p:cNvPr id="28" name="Picture 27">
            <a:extLst>
              <a:ext uri="{FF2B5EF4-FFF2-40B4-BE49-F238E27FC236}">
                <a16:creationId xmlns:a16="http://schemas.microsoft.com/office/drawing/2014/main" id="{4BE479EB-3989-3151-536D-BAD62472E6DF}"/>
              </a:ext>
            </a:extLst>
          </p:cNvPr>
          <p:cNvPicPr>
            <a:picLocks noChangeAspect="1"/>
          </p:cNvPicPr>
          <p:nvPr/>
        </p:nvPicPr>
        <p:blipFill>
          <a:blip r:embed="rId4"/>
          <a:stretch>
            <a:fillRect/>
          </a:stretch>
        </p:blipFill>
        <p:spPr>
          <a:xfrm>
            <a:off x="10190268" y="23315497"/>
            <a:ext cx="4605831" cy="3268973"/>
          </a:xfrm>
          <a:prstGeom prst="rect">
            <a:avLst/>
          </a:prstGeom>
        </p:spPr>
      </p:pic>
      <p:pic>
        <p:nvPicPr>
          <p:cNvPr id="33" name="Picture 32">
            <a:extLst>
              <a:ext uri="{FF2B5EF4-FFF2-40B4-BE49-F238E27FC236}">
                <a16:creationId xmlns:a16="http://schemas.microsoft.com/office/drawing/2014/main" id="{0373F575-89AA-06C9-C3EE-C90981F027AF}"/>
              </a:ext>
            </a:extLst>
          </p:cNvPr>
          <p:cNvPicPr>
            <a:picLocks noChangeAspect="1"/>
          </p:cNvPicPr>
          <p:nvPr/>
        </p:nvPicPr>
        <p:blipFill>
          <a:blip r:embed="rId5"/>
          <a:stretch>
            <a:fillRect/>
          </a:stretch>
        </p:blipFill>
        <p:spPr>
          <a:xfrm>
            <a:off x="15132726" y="23131947"/>
            <a:ext cx="3842499" cy="3749535"/>
          </a:xfrm>
          <a:prstGeom prst="rect">
            <a:avLst/>
          </a:prstGeom>
        </p:spPr>
      </p:pic>
      <p:pic>
        <p:nvPicPr>
          <p:cNvPr id="37" name="Picture 36">
            <a:extLst>
              <a:ext uri="{FF2B5EF4-FFF2-40B4-BE49-F238E27FC236}">
                <a16:creationId xmlns:a16="http://schemas.microsoft.com/office/drawing/2014/main" id="{F18FBA63-23CA-135D-9936-EF3E6E6C7042}"/>
              </a:ext>
            </a:extLst>
          </p:cNvPr>
          <p:cNvPicPr>
            <a:picLocks noChangeAspect="1"/>
          </p:cNvPicPr>
          <p:nvPr/>
        </p:nvPicPr>
        <p:blipFill>
          <a:blip r:embed="rId6"/>
          <a:stretch>
            <a:fillRect/>
          </a:stretch>
        </p:blipFill>
        <p:spPr>
          <a:xfrm>
            <a:off x="10365921" y="33550241"/>
            <a:ext cx="8609304" cy="6426936"/>
          </a:xfrm>
          <a:prstGeom prst="rect">
            <a:avLst/>
          </a:prstGeom>
        </p:spPr>
      </p:pic>
      <p:pic>
        <p:nvPicPr>
          <p:cNvPr id="9" name="Picture 8">
            <a:extLst>
              <a:ext uri="{FF2B5EF4-FFF2-40B4-BE49-F238E27FC236}">
                <a16:creationId xmlns:a16="http://schemas.microsoft.com/office/drawing/2014/main" id="{2E2F40B9-2F67-E378-7D68-A9F324E62488}"/>
              </a:ext>
            </a:extLst>
          </p:cNvPr>
          <p:cNvPicPr>
            <a:picLocks noChangeAspect="1"/>
          </p:cNvPicPr>
          <p:nvPr/>
        </p:nvPicPr>
        <p:blipFill>
          <a:blip r:embed="rId7"/>
          <a:stretch>
            <a:fillRect/>
          </a:stretch>
        </p:blipFill>
        <p:spPr>
          <a:xfrm>
            <a:off x="20083255" y="29784026"/>
            <a:ext cx="7698590" cy="5073695"/>
          </a:xfrm>
          <a:prstGeom prst="rect">
            <a:avLst/>
          </a:prstGeom>
        </p:spPr>
      </p:pic>
      <p:pic>
        <p:nvPicPr>
          <p:cNvPr id="11" name="Picture 10">
            <a:extLst>
              <a:ext uri="{FF2B5EF4-FFF2-40B4-BE49-F238E27FC236}">
                <a16:creationId xmlns:a16="http://schemas.microsoft.com/office/drawing/2014/main" id="{A6265B40-2749-20E9-2861-9ADC4DC26FB8}"/>
              </a:ext>
            </a:extLst>
          </p:cNvPr>
          <p:cNvPicPr>
            <a:picLocks noChangeAspect="1"/>
          </p:cNvPicPr>
          <p:nvPr/>
        </p:nvPicPr>
        <p:blipFill>
          <a:blip r:embed="rId8"/>
          <a:stretch>
            <a:fillRect/>
          </a:stretch>
        </p:blipFill>
        <p:spPr>
          <a:xfrm>
            <a:off x="20025147" y="35025138"/>
            <a:ext cx="7756698" cy="5029401"/>
          </a:xfrm>
          <a:prstGeom prst="rect">
            <a:avLst/>
          </a:prstGeom>
        </p:spPr>
      </p:pic>
      <p:pic>
        <p:nvPicPr>
          <p:cNvPr id="4" name="Picture 3">
            <a:extLst>
              <a:ext uri="{FF2B5EF4-FFF2-40B4-BE49-F238E27FC236}">
                <a16:creationId xmlns:a16="http://schemas.microsoft.com/office/drawing/2014/main" id="{C4FC0FCF-82D7-62A2-E928-BD2F190DFB76}"/>
              </a:ext>
            </a:extLst>
          </p:cNvPr>
          <p:cNvPicPr>
            <a:picLocks noChangeAspect="1"/>
          </p:cNvPicPr>
          <p:nvPr/>
        </p:nvPicPr>
        <p:blipFill>
          <a:blip r:embed="rId9"/>
          <a:stretch>
            <a:fillRect/>
          </a:stretch>
        </p:blipFill>
        <p:spPr>
          <a:xfrm>
            <a:off x="23622712" y="7236362"/>
            <a:ext cx="4298412" cy="4319483"/>
          </a:xfrm>
          <a:prstGeom prst="rect">
            <a:avLst/>
          </a:prstGeom>
        </p:spPr>
      </p:pic>
      <p:pic>
        <p:nvPicPr>
          <p:cNvPr id="8" name="Picture 7">
            <a:extLst>
              <a:ext uri="{FF2B5EF4-FFF2-40B4-BE49-F238E27FC236}">
                <a16:creationId xmlns:a16="http://schemas.microsoft.com/office/drawing/2014/main" id="{B7541BD3-FBCF-CCB2-DBCB-79B4CEF94403}"/>
              </a:ext>
            </a:extLst>
          </p:cNvPr>
          <p:cNvPicPr>
            <a:picLocks noChangeAspect="1"/>
          </p:cNvPicPr>
          <p:nvPr/>
        </p:nvPicPr>
        <p:blipFill>
          <a:blip r:embed="rId10"/>
          <a:stretch>
            <a:fillRect/>
          </a:stretch>
        </p:blipFill>
        <p:spPr>
          <a:xfrm>
            <a:off x="10190268" y="27999779"/>
            <a:ext cx="8784957" cy="3568493"/>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646</TotalTime>
  <Words>703</Words>
  <Application>Microsoft Office PowerPoint</Application>
  <PresentationFormat>Custom</PresentationFormat>
  <Paragraphs>530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(Body)</vt:lpstr>
      <vt:lpstr>Calibri Light</vt:lpstr>
      <vt:lpstr>SegoeuiPc</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Xương Ngọc</cp:lastModifiedBy>
  <cp:revision>73</cp:revision>
  <dcterms:created xsi:type="dcterms:W3CDTF">2023-07-02T07:57:15Z</dcterms:created>
  <dcterms:modified xsi:type="dcterms:W3CDTF">2025-03-20T20:12:02Z</dcterms:modified>
</cp:coreProperties>
</file>